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0DC9A4-0EBD-4E16-BF74-233555C7C97F}">
  <a:tblStyle styleId="{A90DC9A4-0EBD-4E16-BF74-233555C7C9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1772FA7-101D-4674-89D3-F4C69F1528D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83246069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83246069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3ac610177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3ac610177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82d3f628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82d3f628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3ac61017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3ac6101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4686b7c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4686b7c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3ac61017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3ac61017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3ac610177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3ac61017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3ac610177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3ac610177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cf7fc982e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cf7fc982e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83246069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83246069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b3a02c3a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b3a02c3a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444264cf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444264cf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444264cf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444264cf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359cb343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359cb343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444264cf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444264cf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462da99e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462da99e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462da99e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462da99e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62da99e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2462da99e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462da99e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462da99e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462da99e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462da99e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48b45e0f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248b45e0f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77806ad0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77806ad0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cd2437f7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fcd2437f7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48b45e0f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248b45e0f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48b45e0f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248b45e0f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cd2437f79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cd2437f79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cf7fc982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fcf7fc982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cf7fc982e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cf7fc982e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c9c647bc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c9c647bc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b3a02c3a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b3a02c3a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cebbbc81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cebbbc81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c9c647bc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c9c647bc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b7e4442b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b7e4442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cf7fc982e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cf7fc982e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295125"/>
            <a:ext cx="8520600" cy="20526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76700"/>
            <a:ext cx="8520600" cy="792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5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441275" y="0"/>
            <a:ext cx="7702800" cy="9609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441350" y="960900"/>
            <a:ext cx="7702800" cy="4182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3225" y="3408350"/>
            <a:ext cx="2210924" cy="17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google.com/url?sa=t&amp;rct=j&amp;q=&amp;esrc=s&amp;source=web&amp;cd=&amp;ved=2ahUKEwjDi4Ssgez1AhVgk4kEHUNDDUYQFnoECAMQAQ&amp;url=https%3A%2F%2Fwww.safeworkaustralia.gov.au%2Fsystem%2Ffiles%2Fdocuments%2F1702%2Fnationalcodeofpractice_noisemanagementandprotectionofhearingatwork_3rd_edition_nohsc2009-2004_pdf.pdf&amp;usg=AOvVaw22m3zQAmA5kQX1gLB0AQR1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335100"/>
            <a:ext cx="8520600" cy="1042200"/>
          </a:xfrm>
          <a:prstGeom prst="rect">
            <a:avLst/>
          </a:prstGeom>
          <a:solidFill>
            <a:schemeClr val="lt2"/>
          </a:solidFill>
          <a:effectLst>
            <a:outerShdw blurRad="57150" rotWithShape="0" algn="bl" dir="3060000" dist="257175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ASHRAE 2022 HVAC Competition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/>
              <a:t>Team A10</a:t>
            </a:r>
            <a:endParaRPr sz="265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713525"/>
            <a:ext cx="8520600" cy="792600"/>
          </a:xfrm>
          <a:prstGeom prst="rect">
            <a:avLst/>
          </a:prstGeom>
          <a:solidFill>
            <a:schemeClr val="lt2"/>
          </a:solidFill>
          <a:effectLst>
            <a:outerShdw blurRad="57150" rotWithShape="0" algn="bl" dir="3120000" dist="21907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79">
                <a:solidFill>
                  <a:schemeClr val="dk1"/>
                </a:solidFill>
              </a:rPr>
              <a:t>Matthew Newman,</a:t>
            </a:r>
            <a:r>
              <a:rPr lang="en" sz="1879">
                <a:solidFill>
                  <a:schemeClr val="dk1"/>
                </a:solidFill>
              </a:rPr>
              <a:t> Hammoud Farhan, Joseph Tyler, Zach Delong</a:t>
            </a:r>
            <a:endParaRPr sz="1879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00">
                <a:solidFill>
                  <a:schemeClr val="dk1"/>
                </a:solidFill>
              </a:rPr>
              <a:t>Team Coordinator/Advisor: Dr. Hamid Heravi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888" y="1556025"/>
            <a:ext cx="3164214" cy="20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RTS Hand Calculations</a:t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000"/>
              <a:t> </a:t>
            </a:r>
            <a:endParaRPr sz="3000"/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300" y="1032100"/>
            <a:ext cx="6951424" cy="38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3424350" y="4833000"/>
            <a:ext cx="275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Figure 5: Diagram of RTS Procedure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Calculations</a:t>
            </a:r>
            <a:endParaRPr/>
          </a:p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75" y="960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Room VA 035.3 is the example for this calculation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the below grade floor.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exterior walls, one on west and one on south.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745" y="2007340"/>
            <a:ext cx="3539501" cy="246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993250" y="4551225"/>
            <a:ext cx="23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Figure 6: Blueprint of example room </a:t>
            </a:r>
            <a:endParaRPr sz="1000"/>
          </a:p>
        </p:txBody>
      </p:sp>
      <p:sp>
        <p:nvSpPr>
          <p:cNvPr id="158" name="Google Shape;158;p23"/>
          <p:cNvSpPr txBox="1"/>
          <p:nvPr/>
        </p:nvSpPr>
        <p:spPr>
          <a:xfrm>
            <a:off x="4473750" y="4551225"/>
            <a:ext cx="282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Figure 7:  Example room in simulation 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786" y="2007350"/>
            <a:ext cx="2972873" cy="24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Solar Intensities</a:t>
            </a:r>
            <a:endParaRPr sz="2500"/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/>
              <a:t>Calculate AST (Apparent Solar Time) Based off of the location of Sydney, Australia</a:t>
            </a:r>
            <a:endParaRPr b="1"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-1.13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Hour angle =15*(AST-12)</a:t>
            </a:r>
            <a:endParaRPr b="1"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-197deg 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Solar Altitude Beta</a:t>
            </a:r>
            <a:endParaRPr b="1"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-69.88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Solar Azimuth Phi</a:t>
            </a:r>
            <a:endParaRPr b="1"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-52.35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Surface</a:t>
            </a:r>
            <a:r>
              <a:rPr b="1" lang="en" sz="1200"/>
              <a:t>-solar azimuth gamma</a:t>
            </a:r>
            <a:endParaRPr b="1"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Because we are using the south facing wall it is the same as Solar Azimuth Phi -52.35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incident angle theta</a:t>
            </a:r>
            <a:endParaRPr b="1"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77.9 Degrees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Total Surface Irradiance</a:t>
            </a:r>
            <a:endParaRPr b="1"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The sum of ground reflected irradiance, diffuse irradiance, and surface bean irradiance.</a:t>
            </a:r>
            <a:endParaRPr b="1"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In this case Total surface Irradiance = 0. It is the middle of the night.</a:t>
            </a:r>
            <a:endParaRPr b="1" sz="12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Sol-air Temperature</a:t>
            </a:r>
            <a:endParaRPr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200"/>
              <a:t>T</a:t>
            </a:r>
            <a:r>
              <a:rPr baseline="-25000" lang="en" sz="1200"/>
              <a:t>air-sol</a:t>
            </a:r>
            <a:r>
              <a:rPr lang="en" sz="1200"/>
              <a:t> = T</a:t>
            </a:r>
            <a:r>
              <a:rPr baseline="-25000" lang="en" sz="1200"/>
              <a:t>0</a:t>
            </a:r>
            <a:r>
              <a:rPr lang="en" sz="1200"/>
              <a:t> + (a*E</a:t>
            </a:r>
            <a:r>
              <a:rPr baseline="-25000" lang="en" sz="1200"/>
              <a:t>t</a:t>
            </a:r>
            <a:r>
              <a:rPr lang="en" sz="1200"/>
              <a:t>/h</a:t>
            </a:r>
            <a:r>
              <a:rPr baseline="-25000" lang="en" sz="1200"/>
              <a:t>0</a:t>
            </a:r>
            <a:r>
              <a:rPr lang="en" sz="1200"/>
              <a:t>) - (eR/h</a:t>
            </a:r>
            <a:r>
              <a:rPr baseline="-25000" lang="en" sz="1200"/>
              <a:t>0</a:t>
            </a:r>
            <a:r>
              <a:rPr lang="en" sz="1200"/>
              <a:t>)</a:t>
            </a:r>
            <a:endParaRPr sz="1200"/>
          </a:p>
          <a:p>
            <a:pPr indent="-304800" lvl="1" marL="914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E</a:t>
            </a:r>
            <a:r>
              <a:rPr baseline="-25000" lang="en" sz="1200">
                <a:solidFill>
                  <a:schemeClr val="dk1"/>
                </a:solidFill>
              </a:rPr>
              <a:t>t</a:t>
            </a:r>
            <a:r>
              <a:rPr lang="en" sz="1200">
                <a:solidFill>
                  <a:schemeClr val="dk1"/>
                </a:solidFill>
              </a:rPr>
              <a:t>  = Total Surface Bean Irradiance that we calculated from last slide.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a/h</a:t>
            </a:r>
            <a:r>
              <a:rPr baseline="-25000" lang="en" sz="1200">
                <a:solidFill>
                  <a:schemeClr val="dk1"/>
                </a:solidFill>
              </a:rPr>
              <a:t>0</a:t>
            </a:r>
            <a:r>
              <a:rPr lang="en" sz="1200">
                <a:solidFill>
                  <a:schemeClr val="dk1"/>
                </a:solidFill>
              </a:rPr>
              <a:t> = 0.3 for dark surfaces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eR/h</a:t>
            </a:r>
            <a:r>
              <a:rPr baseline="-25000" lang="en" sz="1200">
                <a:solidFill>
                  <a:schemeClr val="dk1"/>
                </a:solidFill>
              </a:rPr>
              <a:t>0</a:t>
            </a:r>
            <a:r>
              <a:rPr lang="en" sz="1200">
                <a:solidFill>
                  <a:schemeClr val="dk1"/>
                </a:solidFill>
              </a:rPr>
              <a:t>  = 0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T</a:t>
            </a:r>
            <a:r>
              <a:rPr baseline="-25000" lang="en" sz="1200">
                <a:solidFill>
                  <a:schemeClr val="dk1"/>
                </a:solidFill>
              </a:rPr>
              <a:t>0</a:t>
            </a:r>
            <a:r>
              <a:rPr lang="en" sz="1200">
                <a:solidFill>
                  <a:schemeClr val="dk1"/>
                </a:solidFill>
              </a:rPr>
              <a:t>  = the outside temperature = 72.9 ℉</a:t>
            </a:r>
            <a:endParaRPr sz="12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200"/>
              <a:t>T</a:t>
            </a:r>
            <a:r>
              <a:rPr baseline="-25000" lang="en" sz="1200"/>
              <a:t>air-sol</a:t>
            </a:r>
            <a:r>
              <a:rPr lang="en" sz="1200"/>
              <a:t>  = 72.9 ℉</a:t>
            </a:r>
            <a:endParaRPr sz="1200"/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7246050" y="1790725"/>
            <a:ext cx="1226400" cy="3266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24 hour air-sol (℉)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72.9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72.3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72.1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72.1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71.8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152.7148924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146.2118384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141.871294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139.3292804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79.95776607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93.32309168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100.5757353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105.7884068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104.070191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106.1813103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102.5458791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94.744017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92.292258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85.886422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85.5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84.4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83.3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80.6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77.7</a:t>
            </a:r>
            <a:endParaRPr sz="900"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Conduction Time Factors</a:t>
            </a:r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3" name="Google Shape;18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850" y="1205350"/>
            <a:ext cx="3782301" cy="345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5718075" y="1492325"/>
            <a:ext cx="311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delay is added to account for conduction.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 this case we use wall type 1 spandrel wall.</a:t>
            </a:r>
            <a:endParaRPr sz="1200"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988850" y="4663225"/>
            <a:ext cx="247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Figure 8: Wall conduction time series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Conduction Time Series</a:t>
            </a:r>
            <a:endParaRPr/>
          </a:p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95" name="Google Shape;195;p27"/>
          <p:cNvGraphicFramePr/>
          <p:nvPr/>
        </p:nvGraphicFramePr>
        <p:xfrm>
          <a:off x="922375" y="153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{91772FA7-101D-4674-89D3-F4C69F1528D6}</a:tableStyleId>
              </a:tblPr>
              <a:tblGrid>
                <a:gridCol w="4090550"/>
                <a:gridCol w="821850"/>
                <a:gridCol w="795525"/>
                <a:gridCol w="807350"/>
                <a:gridCol w="783975"/>
              </a:tblGrid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Hour 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Hour 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Hour 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Hour 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</a:t>
                      </a:r>
                      <a:r>
                        <a:rPr lang="en" sz="1200"/>
                        <a:t>onductive heat gain (UA*[T</a:t>
                      </a:r>
                      <a:r>
                        <a:rPr baseline="-25000" lang="en" sz="1200"/>
                        <a:t>e</a:t>
                      </a:r>
                      <a:r>
                        <a:rPr lang="en" sz="1200"/>
                        <a:t>-T</a:t>
                      </a:r>
                      <a:r>
                        <a:rPr baseline="-25000" lang="en" sz="1200"/>
                        <a:t>indoor</a:t>
                      </a:r>
                      <a:r>
                        <a:rPr lang="en" sz="1200"/>
                        <a:t>] )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-58.58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-63.53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-65.18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-65.18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Conduction time factor (Table 7-30, wall number 1 for spandel wall in this case)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 Wall heat gain using conduction time series (, q</a:t>
                      </a:r>
                      <a:r>
                        <a:rPr baseline="-25000" lang="en" sz="1200"/>
                        <a:t>15 </a:t>
                      </a:r>
                      <a:r>
                        <a:rPr lang="en" sz="1200"/>
                        <a:t>= c</a:t>
                      </a:r>
                      <a:r>
                        <a:rPr baseline="-25000" lang="en" sz="1200"/>
                        <a:t>0</a:t>
                      </a:r>
                      <a:r>
                        <a:rPr lang="en" sz="1200"/>
                        <a:t>q</a:t>
                      </a:r>
                      <a:r>
                        <a:rPr baseline="-25000" lang="en" sz="1200"/>
                        <a:t>i,θ</a:t>
                      </a:r>
                      <a:r>
                        <a:rPr lang="en" sz="1200"/>
                        <a:t> + c</a:t>
                      </a:r>
                      <a:r>
                        <a:rPr baseline="-25000" lang="en" sz="1200"/>
                        <a:t>1</a:t>
                      </a:r>
                      <a:r>
                        <a:rPr lang="en" sz="1200"/>
                        <a:t>q</a:t>
                      </a:r>
                      <a:r>
                        <a:rPr baseline="-25000" lang="en" sz="1200"/>
                        <a:t>i,θ-1</a:t>
                      </a:r>
                      <a:r>
                        <a:rPr lang="en" sz="1200"/>
                        <a:t> + c</a:t>
                      </a:r>
                      <a:r>
                        <a:rPr baseline="-25000" lang="en" sz="1200"/>
                        <a:t>2</a:t>
                      </a:r>
                      <a:r>
                        <a:rPr lang="en" sz="1200"/>
                        <a:t>q</a:t>
                      </a:r>
                      <a:r>
                        <a:rPr baseline="-25000" lang="en" sz="1200"/>
                        <a:t>i,θ-2</a:t>
                      </a:r>
                      <a:r>
                        <a:rPr lang="en" sz="1200"/>
                        <a:t> + … + c</a:t>
                      </a:r>
                      <a:r>
                        <a:rPr baseline="-25000" lang="en" sz="1200"/>
                        <a:t>23</a:t>
                      </a:r>
                      <a:r>
                        <a:rPr lang="en" sz="1200"/>
                        <a:t>q</a:t>
                      </a:r>
                      <a:r>
                        <a:rPr baseline="-25000" lang="en" sz="1200"/>
                        <a:t>i,θ-23</a:t>
                      </a:r>
                      <a:r>
                        <a:rPr lang="en" sz="1200"/>
                        <a:t>)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-19.47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-49.01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-61.05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-64.58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Hourly Occupant and Lighting Heat Gains.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75" y="814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110 W lighting in room operating from 7:00 am to 7:00 pm.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 person 8:00 am to 5:00 pm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4" name="Google Shape;204;p28"/>
          <p:cNvGraphicFramePr/>
          <p:nvPr/>
        </p:nvGraphicFramePr>
        <p:xfrm>
          <a:off x="1070475" y="208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{91772FA7-101D-4674-89D3-F4C69F1528D6}</a:tableStyleId>
              </a:tblPr>
              <a:tblGrid>
                <a:gridCol w="1109575"/>
                <a:gridCol w="1127775"/>
                <a:gridCol w="1109575"/>
                <a:gridCol w="1327850"/>
                <a:gridCol w="1164150"/>
                <a:gridCol w="1164150"/>
              </a:tblGrid>
              <a:tr h="36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Hour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On/Off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Heat load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Convective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Radiative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5" name="Google Shape;205;p28"/>
          <p:cNvGraphicFramePr/>
          <p:nvPr/>
        </p:nvGraphicFramePr>
        <p:xfrm>
          <a:off x="1070463" y="245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{91772FA7-101D-4674-89D3-F4C69F1528D6}</a:tableStyleId>
              </a:tblPr>
              <a:tblGrid>
                <a:gridCol w="1109575"/>
                <a:gridCol w="1127775"/>
                <a:gridCol w="1109575"/>
                <a:gridCol w="1327850"/>
                <a:gridCol w="1164150"/>
                <a:gridCol w="1164150"/>
              </a:tblGrid>
              <a:tr h="412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17.88204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17.88204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392.15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168.6245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125.1743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293.7988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392.15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168.6245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160.9384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329.5629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392.15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168.6245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178.8204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347.4449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392.15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168.6245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187.7614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356.3859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11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392.15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168.6245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192.2319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360.8564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>
          <a:xfrm>
            <a:off x="1070475" y="1748325"/>
            <a:ext cx="300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Table 3</a:t>
            </a:r>
            <a:r>
              <a:rPr lang="en" sz="1000">
                <a:solidFill>
                  <a:schemeClr val="dk1"/>
                </a:solidFill>
              </a:rPr>
              <a:t>: Hourly occupant and lighting heat gains.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delay for radiative heat gains and sum everything back together.</a:t>
            </a:r>
            <a:endParaRPr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0" y="960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4" name="Google Shape;2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5" name="Google Shape;215;p29"/>
          <p:cNvGraphicFramePr/>
          <p:nvPr/>
        </p:nvGraphicFramePr>
        <p:xfrm>
          <a:off x="1441763" y="148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{91772FA7-101D-4674-89D3-F4C69F1528D6}</a:tableStyleId>
              </a:tblPr>
              <a:tblGrid>
                <a:gridCol w="1252125"/>
                <a:gridCol w="1252125"/>
                <a:gridCol w="1252125"/>
                <a:gridCol w="1252125"/>
                <a:gridCol w="1252125"/>
              </a:tblGrid>
              <a:tr h="1905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Hour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Wall 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Wall 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Lighting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39.88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24.62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17.88204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82.38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356.21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353.89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293.7988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1303.90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469.80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499.33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329.5629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1598.69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488.98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562.81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347.4449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1699.23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412.64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505.05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356.3859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1574.07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190.51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235.81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360.8564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1087.17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6" name="Google Shape;216;p29"/>
          <p:cNvSpPr txBox="1"/>
          <p:nvPr/>
        </p:nvSpPr>
        <p:spPr>
          <a:xfrm>
            <a:off x="3333500" y="4414525"/>
            <a:ext cx="478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Peak Load 1699 BTU/h</a:t>
            </a: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2821050" y="4515325"/>
            <a:ext cx="396900" cy="198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1441775" y="1087750"/>
            <a:ext cx="25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Table 4: Hourly cooling load calculation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 3D Plus </a:t>
            </a:r>
            <a:endParaRPr/>
          </a:p>
        </p:txBody>
      </p:sp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48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181818"/>
                </a:solidFill>
              </a:rPr>
              <a:t>Trace 3D is part of our Design Process</a:t>
            </a:r>
            <a:endParaRPr sz="1200">
              <a:solidFill>
                <a:srgbClr val="181818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181818"/>
                </a:solidFill>
              </a:rPr>
              <a:t>It is a simulation software that allows for simulated load design, Manual tracing of a PDF schematic to scale</a:t>
            </a:r>
            <a:endParaRPr sz="1200"/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building will have many functions ranging from music, cooking, and  computer rooms. </a:t>
            </a:r>
            <a:endParaRPr sz="1200"/>
          </a:p>
          <a:p>
            <a:pPr indent="-304800" lvl="0" marL="457200" rtl="0" algn="just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 sz="1200"/>
              <a:t>The goal for utilizing Trace3D Plus will be to model the design with each zone in mind.</a:t>
            </a:r>
            <a:endParaRPr sz="1200"/>
          </a:p>
        </p:txBody>
      </p:sp>
      <p:sp>
        <p:nvSpPr>
          <p:cNvPr id="226" name="Google Shape;22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525" y="3081625"/>
            <a:ext cx="1816940" cy="14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 3D Plus </a:t>
            </a:r>
            <a:endParaRPr/>
          </a:p>
        </p:txBody>
      </p:sp>
      <p:sp>
        <p:nvSpPr>
          <p:cNvPr id="234" name="Google Shape;234;p31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5" name="Google Shape;23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276" y="1626300"/>
            <a:ext cx="3520501" cy="250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/>
          <p:nvPr/>
        </p:nvSpPr>
        <p:spPr>
          <a:xfrm>
            <a:off x="548700" y="960900"/>
            <a:ext cx="2580300" cy="30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Trace 3D Plus is an HVAC modeling and simulation software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Accounts for various important factors when modeling building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Allows for extensive HVAC system creation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Provides accurate load results if simulated correctly.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/>
        </p:nvSpPr>
        <p:spPr>
          <a:xfrm>
            <a:off x="4179675" y="4129500"/>
            <a:ext cx="324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Figure 10: Simulation floor blueprint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Goal of The ASHRAE HVAC competition is to design a functional HVAC system </a:t>
            </a:r>
            <a:r>
              <a:rPr lang="en" sz="1400"/>
              <a:t>and calculate heating and cooling loads.</a:t>
            </a:r>
            <a:endParaRPr sz="1400"/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The Building we are working with is a performing arts school with an area of 23,300 m</a:t>
            </a:r>
            <a:r>
              <a:rPr baseline="30000" lang="en" sz="1400"/>
              <a:t>2</a:t>
            </a:r>
            <a:r>
              <a:rPr lang="en" sz="1400"/>
              <a:t> located in Sydney, Australia.</a:t>
            </a:r>
            <a:endParaRPr sz="1400"/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049" y="2079975"/>
            <a:ext cx="3368200" cy="26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3182850" y="4690675"/>
            <a:ext cx="277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Figure 1: </a:t>
            </a:r>
            <a:r>
              <a:rPr lang="en" sz="1000"/>
              <a:t>Floor Plan of the Building</a:t>
            </a:r>
            <a:endParaRPr sz="1000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Model</a:t>
            </a:r>
            <a:endParaRPr/>
          </a:p>
        </p:txBody>
      </p:sp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6" name="Google Shape;24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238" y="1306586"/>
            <a:ext cx="6588225" cy="301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/>
          <p:nvPr/>
        </p:nvSpPr>
        <p:spPr>
          <a:xfrm>
            <a:off x="1527250" y="4317525"/>
            <a:ext cx="33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Figure 11: 3D model of the building</a:t>
            </a:r>
            <a:r>
              <a:rPr lang="en"/>
              <a:t> </a:t>
            </a:r>
            <a:endParaRPr/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Room types </a:t>
            </a:r>
            <a:endParaRPr/>
          </a:p>
        </p:txBody>
      </p:sp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56" name="Google Shape;25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3"/>
          <p:cNvSpPr txBox="1"/>
          <p:nvPr/>
        </p:nvSpPr>
        <p:spPr>
          <a:xfrm>
            <a:off x="75" y="960900"/>
            <a:ext cx="4634400" cy="26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1D1D1D"/>
              </a:buClr>
              <a:buSzPts val="1200"/>
              <a:buChar char="●"/>
            </a:pPr>
            <a:r>
              <a:rPr lang="en" sz="1200">
                <a:solidFill>
                  <a:srgbClr val="1D1D1D"/>
                </a:solidFill>
              </a:rPr>
              <a:t>Room types are set in software using predetermined categories</a:t>
            </a:r>
            <a:endParaRPr sz="1200">
              <a:solidFill>
                <a:srgbClr val="1D1D1D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D1D1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1D1D1D"/>
              </a:buClr>
              <a:buSzPts val="1200"/>
              <a:buChar char="●"/>
            </a:pPr>
            <a:r>
              <a:rPr lang="en" sz="1200">
                <a:solidFill>
                  <a:srgbClr val="1D1D1D"/>
                </a:solidFill>
              </a:rPr>
              <a:t>Categories come preloaded with ASHRAE standards and parameters</a:t>
            </a:r>
            <a:endParaRPr sz="1200">
              <a:solidFill>
                <a:srgbClr val="1D1D1D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D1D1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1D1D1D"/>
              </a:buClr>
              <a:buSzPts val="1200"/>
              <a:buChar char="●"/>
            </a:pPr>
            <a:r>
              <a:rPr lang="en" sz="1200">
                <a:solidFill>
                  <a:srgbClr val="1D1D1D"/>
                </a:solidFill>
              </a:rPr>
              <a:t>Rooms are grouped and color coded</a:t>
            </a:r>
            <a:endParaRPr sz="1200">
              <a:solidFill>
                <a:srgbClr val="1D1D1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8" name="Google Shape;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400" y="1285600"/>
            <a:ext cx="4386749" cy="337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3"/>
          <p:cNvSpPr txBox="1"/>
          <p:nvPr/>
        </p:nvSpPr>
        <p:spPr>
          <a:xfrm>
            <a:off x="5115475" y="4779100"/>
            <a:ext cx="3195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Figure </a:t>
            </a:r>
            <a:r>
              <a:rPr lang="en" sz="1000">
                <a:solidFill>
                  <a:srgbClr val="181818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" sz="1000">
                <a:solidFill>
                  <a:srgbClr val="181818"/>
                </a:solidFill>
                <a:latin typeface="Trebuchet MS"/>
                <a:ea typeface="Trebuchet MS"/>
                <a:cs typeface="Trebuchet MS"/>
                <a:sym typeface="Trebuchet MS"/>
              </a:rPr>
              <a:t>2: Rooms Grouped in Trace 3D plus</a:t>
            </a:r>
            <a:endParaRPr sz="1000">
              <a:solidFill>
                <a:srgbClr val="18181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0" y="0"/>
            <a:ext cx="91440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Zoning</a:t>
            </a:r>
            <a:endParaRPr/>
          </a:p>
        </p:txBody>
      </p:sp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7" name="Google Shape;26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650" y="1321125"/>
            <a:ext cx="4124901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548700" y="1390088"/>
            <a:ext cx="42252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1D1D1D"/>
              </a:buClr>
              <a:buSzPts val="1200"/>
              <a:buChar char="●"/>
            </a:pPr>
            <a:r>
              <a:rPr lang="en" sz="1200">
                <a:solidFill>
                  <a:srgbClr val="1D1D1D"/>
                </a:solidFill>
              </a:rPr>
              <a:t>Thermal zones are selected based on desired temperatures and humidity</a:t>
            </a:r>
            <a:endParaRPr sz="1200">
              <a:solidFill>
                <a:srgbClr val="1D1D1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200"/>
              <a:buChar char="●"/>
            </a:pPr>
            <a:r>
              <a:rPr lang="en" sz="1200">
                <a:solidFill>
                  <a:srgbClr val="1D1D1D"/>
                </a:solidFill>
              </a:rPr>
              <a:t>Room types are grouped into zones based on similar desired conditions</a:t>
            </a:r>
            <a:endParaRPr sz="1200">
              <a:solidFill>
                <a:srgbClr val="1D1D1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200"/>
              <a:buChar char="●"/>
            </a:pPr>
            <a:r>
              <a:rPr lang="en" sz="1200">
                <a:solidFill>
                  <a:srgbClr val="1D1D1D"/>
                </a:solidFill>
              </a:rPr>
              <a:t>Zoned each zone corresponds to one room type</a:t>
            </a:r>
            <a:endParaRPr sz="1200">
              <a:solidFill>
                <a:srgbClr val="1D1D1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200"/>
              <a:buChar char="●"/>
            </a:pPr>
            <a:r>
              <a:rPr lang="en" sz="1200">
                <a:solidFill>
                  <a:srgbClr val="1D1D1D"/>
                </a:solidFill>
              </a:rPr>
              <a:t>Also color coded</a:t>
            </a:r>
            <a:endParaRPr sz="1200">
              <a:solidFill>
                <a:srgbClr val="1D1D1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200"/>
              <a:buChar char="●"/>
            </a:pPr>
            <a:r>
              <a:rPr lang="en" sz="1200">
                <a:solidFill>
                  <a:srgbClr val="1D1D1D"/>
                </a:solidFill>
              </a:rPr>
              <a:t>Multi-zone systems</a:t>
            </a:r>
            <a:endParaRPr sz="1200">
              <a:solidFill>
                <a:srgbClr val="1D1D1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200"/>
              <a:buChar char="●"/>
            </a:pPr>
            <a:r>
              <a:rPr lang="en" sz="1200">
                <a:solidFill>
                  <a:srgbClr val="1D1D1D"/>
                </a:solidFill>
              </a:rPr>
              <a:t>Single zone systems</a:t>
            </a:r>
            <a:endParaRPr sz="1200"/>
          </a:p>
        </p:txBody>
      </p:sp>
      <p:pic>
        <p:nvPicPr>
          <p:cNvPr id="270" name="Google Shape;27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4"/>
          <p:cNvSpPr txBox="1"/>
          <p:nvPr/>
        </p:nvSpPr>
        <p:spPr>
          <a:xfrm>
            <a:off x="5591975" y="4723050"/>
            <a:ext cx="224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Figure </a:t>
            </a:r>
            <a:r>
              <a:rPr lang="en" sz="900">
                <a:solidFill>
                  <a:srgbClr val="181818"/>
                </a:solidFill>
                <a:latin typeface="Trebuchet MS"/>
                <a:ea typeface="Trebuchet MS"/>
                <a:cs typeface="Trebuchet MS"/>
                <a:sym typeface="Trebuchet MS"/>
              </a:rPr>
              <a:t>13: zoning in Trace 3D plus</a:t>
            </a:r>
            <a:endParaRPr sz="1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 </a:t>
            </a:r>
            <a:endParaRPr/>
          </a:p>
        </p:txBody>
      </p:sp>
      <p:sp>
        <p:nvSpPr>
          <p:cNvPr id="277" name="Google Shape;277;p35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8" name="Google Shape;27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5"/>
          <p:cNvSpPr txBox="1"/>
          <p:nvPr/>
        </p:nvSpPr>
        <p:spPr>
          <a:xfrm>
            <a:off x="548700" y="1247325"/>
            <a:ext cx="3419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1D1D1D"/>
              </a:buClr>
              <a:buSzPts val="1200"/>
              <a:buChar char="●"/>
            </a:pPr>
            <a:r>
              <a:rPr lang="en" sz="1200">
                <a:solidFill>
                  <a:srgbClr val="1D1D1D"/>
                </a:solidFill>
              </a:rPr>
              <a:t>Systems and plants are selected to heat or cool various zones</a:t>
            </a:r>
            <a:endParaRPr sz="1200">
              <a:solidFill>
                <a:srgbClr val="1D1D1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00"/>
              <a:buChar char="●"/>
            </a:pPr>
            <a:r>
              <a:rPr lang="en" sz="1200">
                <a:solidFill>
                  <a:srgbClr val="181818"/>
                </a:solidFill>
              </a:rPr>
              <a:t>Multiple systems were incorporated due to different zones and room types</a:t>
            </a:r>
            <a:endParaRPr sz="1200">
              <a:solidFill>
                <a:srgbClr val="181818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rgbClr val="1D1D1D"/>
                </a:solidFill>
              </a:rPr>
              <a:t>Single zone CAV system</a:t>
            </a:r>
            <a:endParaRPr b="1" sz="1200">
              <a:solidFill>
                <a:srgbClr val="181818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rgbClr val="181818"/>
                </a:solidFill>
              </a:rPr>
              <a:t>VAV system </a:t>
            </a:r>
            <a:endParaRPr b="1" sz="1200">
              <a:solidFill>
                <a:srgbClr val="181818"/>
              </a:solidFill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925" y="1247325"/>
            <a:ext cx="2106750" cy="33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675" y="1247325"/>
            <a:ext cx="1825000" cy="336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Plants </a:t>
            </a:r>
            <a:endParaRPr/>
          </a:p>
        </p:txBody>
      </p:sp>
      <p:sp>
        <p:nvSpPr>
          <p:cNvPr id="288" name="Google Shape;288;p36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9" name="Google Shape;28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499" y="1156500"/>
            <a:ext cx="5272500" cy="36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 txBox="1"/>
          <p:nvPr/>
        </p:nvSpPr>
        <p:spPr>
          <a:xfrm>
            <a:off x="667625" y="2153050"/>
            <a:ext cx="22428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Plants are the cooling and heating sources for system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Cooling plant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Heating plant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328150" y="4659925"/>
            <a:ext cx="36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1000">
                <a:solidFill>
                  <a:schemeClr val="dk1"/>
                </a:solidFill>
              </a:rPr>
              <a:t>Figure </a:t>
            </a:r>
            <a:r>
              <a:rPr lang="en" sz="1000">
                <a:solidFill>
                  <a:srgbClr val="181818"/>
                </a:solidFill>
                <a:latin typeface="Trebuchet MS"/>
                <a:ea typeface="Trebuchet MS"/>
                <a:cs typeface="Trebuchet MS"/>
                <a:sym typeface="Trebuchet MS"/>
              </a:rPr>
              <a:t>14: VAV reheat </a:t>
            </a:r>
            <a:endParaRPr/>
          </a:p>
        </p:txBody>
      </p:sp>
      <p:pic>
        <p:nvPicPr>
          <p:cNvPr id="293" name="Google Shape;2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Plants </a:t>
            </a:r>
            <a:endParaRPr/>
          </a:p>
        </p:txBody>
      </p:sp>
      <p:sp>
        <p:nvSpPr>
          <p:cNvPr id="299" name="Google Shape;299;p37"/>
          <p:cNvSpPr txBox="1"/>
          <p:nvPr>
            <p:ph idx="1" type="body"/>
          </p:nvPr>
        </p:nvSpPr>
        <p:spPr>
          <a:xfrm>
            <a:off x="0" y="960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0" name="Google Shape;30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700" y="2138725"/>
            <a:ext cx="3860576" cy="12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00" y="2180325"/>
            <a:ext cx="3954799" cy="13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403300" y="3402225"/>
            <a:ext cx="238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Figure </a:t>
            </a:r>
            <a:r>
              <a:rPr lang="en" sz="800">
                <a:solidFill>
                  <a:srgbClr val="181818"/>
                </a:solidFill>
                <a:latin typeface="Trebuchet MS"/>
                <a:ea typeface="Trebuchet MS"/>
                <a:cs typeface="Trebuchet MS"/>
                <a:sym typeface="Trebuchet MS"/>
              </a:rPr>
              <a:t>16: </a:t>
            </a:r>
            <a:r>
              <a:rPr lang="en" sz="800">
                <a:solidFill>
                  <a:srgbClr val="181818"/>
                </a:solidFill>
                <a:latin typeface="Trebuchet MS"/>
                <a:ea typeface="Trebuchet MS"/>
                <a:cs typeface="Trebuchet MS"/>
                <a:sym typeface="Trebuchet MS"/>
              </a:rPr>
              <a:t>Chilled Water Loop Cooling Plant</a:t>
            </a:r>
            <a:endParaRPr/>
          </a:p>
        </p:txBody>
      </p:sp>
      <p:sp>
        <p:nvSpPr>
          <p:cNvPr id="304" name="Google Shape;304;p37"/>
          <p:cNvSpPr txBox="1"/>
          <p:nvPr/>
        </p:nvSpPr>
        <p:spPr>
          <a:xfrm>
            <a:off x="5881450" y="3443825"/>
            <a:ext cx="208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Figure </a:t>
            </a:r>
            <a:r>
              <a:rPr lang="en" sz="800">
                <a:solidFill>
                  <a:srgbClr val="181818"/>
                </a:solidFill>
                <a:latin typeface="Trebuchet MS"/>
                <a:ea typeface="Trebuchet MS"/>
                <a:cs typeface="Trebuchet MS"/>
                <a:sym typeface="Trebuchet MS"/>
              </a:rPr>
              <a:t>15: </a:t>
            </a:r>
            <a:r>
              <a:rPr lang="en" sz="800">
                <a:solidFill>
                  <a:srgbClr val="181818"/>
                </a:solidFill>
                <a:latin typeface="Trebuchet MS"/>
                <a:ea typeface="Trebuchet MS"/>
                <a:cs typeface="Trebuchet MS"/>
                <a:sym typeface="Trebuchet MS"/>
              </a:rPr>
              <a:t>Hot  Water Loop heating Plant</a:t>
            </a:r>
            <a:endParaRPr sz="800"/>
          </a:p>
        </p:txBody>
      </p:sp>
      <p:pic>
        <p:nvPicPr>
          <p:cNvPr id="305" name="Google Shape;30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81818"/>
                </a:solidFill>
                <a:latin typeface="Trebuchet MS"/>
                <a:ea typeface="Trebuchet MS"/>
                <a:cs typeface="Trebuchet MS"/>
                <a:sym typeface="Trebuchet MS"/>
              </a:rPr>
              <a:t>Load Envelope Summary from Trace 3D Plus</a:t>
            </a:r>
            <a:endParaRPr/>
          </a:p>
        </p:txBody>
      </p:sp>
      <p:sp>
        <p:nvSpPr>
          <p:cNvPr id="311" name="Google Shape;311;p38"/>
          <p:cNvSpPr txBox="1"/>
          <p:nvPr>
            <p:ph idx="1" type="body"/>
          </p:nvPr>
        </p:nvSpPr>
        <p:spPr>
          <a:xfrm>
            <a:off x="75" y="960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12" name="Google Shape;31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875" y="1171050"/>
            <a:ext cx="4963576" cy="35738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/>
        </p:nvSpPr>
        <p:spPr>
          <a:xfrm>
            <a:off x="269150" y="2296163"/>
            <a:ext cx="2960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D1D1D"/>
              </a:buClr>
              <a:buSzPts val="1200"/>
              <a:buChar char="●"/>
            </a:pPr>
            <a:r>
              <a:rPr lang="en" sz="1200">
                <a:solidFill>
                  <a:srgbClr val="1D1D1D"/>
                </a:solidFill>
              </a:rPr>
              <a:t>Opaque Exterior Surfaces</a:t>
            </a:r>
            <a:endParaRPr sz="1200">
              <a:solidFill>
                <a:srgbClr val="1D1D1D"/>
              </a:solidFill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200"/>
              <a:buChar char="●"/>
            </a:pPr>
            <a:r>
              <a:rPr lang="en" sz="1200">
                <a:solidFill>
                  <a:srgbClr val="1D1D1D"/>
                </a:solidFill>
              </a:rPr>
              <a:t>Roof </a:t>
            </a:r>
            <a:endParaRPr sz="1200">
              <a:solidFill>
                <a:srgbClr val="1D1D1D"/>
              </a:solidFill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200"/>
              <a:buChar char="●"/>
            </a:pPr>
            <a:r>
              <a:rPr lang="en" sz="1200">
                <a:solidFill>
                  <a:srgbClr val="1D1D1D"/>
                </a:solidFill>
              </a:rPr>
              <a:t>Floor Slabs</a:t>
            </a:r>
            <a:endParaRPr sz="1200">
              <a:solidFill>
                <a:srgbClr val="1D1D1D"/>
              </a:solidFill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200"/>
              <a:buChar char="●"/>
            </a:pPr>
            <a:r>
              <a:rPr lang="en" sz="1200">
                <a:solidFill>
                  <a:srgbClr val="1D1D1D"/>
                </a:solidFill>
              </a:rPr>
              <a:t>Walls</a:t>
            </a:r>
            <a:endParaRPr sz="1200">
              <a:solidFill>
                <a:srgbClr val="1D1D1D"/>
              </a:solidFill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200"/>
              <a:buChar char="●"/>
            </a:pPr>
            <a:r>
              <a:rPr lang="en" sz="1200">
                <a:solidFill>
                  <a:srgbClr val="1D1D1D"/>
                </a:solidFill>
              </a:rPr>
              <a:t>Fenestration (doors)</a:t>
            </a:r>
            <a:endParaRPr sz="1200">
              <a:solidFill>
                <a:srgbClr val="1D1D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en" sz="3300">
                <a:solidFill>
                  <a:srgbClr val="181818"/>
                </a:solidFill>
                <a:latin typeface="Trebuchet MS"/>
                <a:ea typeface="Trebuchet MS"/>
                <a:cs typeface="Trebuchet MS"/>
                <a:sym typeface="Trebuchet MS"/>
              </a:rPr>
              <a:t>Load Envelope Summary from Trace 3D Plus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2" name="Google Shape;32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625" y="1363475"/>
            <a:ext cx="7480824" cy="33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en" sz="3300">
                <a:solidFill>
                  <a:srgbClr val="181818"/>
                </a:solidFill>
                <a:latin typeface="Trebuchet MS"/>
                <a:ea typeface="Trebuchet MS"/>
                <a:cs typeface="Trebuchet MS"/>
                <a:sym typeface="Trebuchet MS"/>
              </a:rPr>
              <a:t>Load Envelope Summary from Trace 3D Plus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0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1" name="Google Shape;33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2" name="Google Shape;3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975" y="960888"/>
            <a:ext cx="6890327" cy="37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results for room VA 035.3 </a:t>
            </a:r>
            <a:endParaRPr/>
          </a:p>
        </p:txBody>
      </p:sp>
      <p:sp>
        <p:nvSpPr>
          <p:cNvPr id="339" name="Google Shape;339;p41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0" name="Google Shape;34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" name="Google Shape;341;p41"/>
          <p:cNvPicPr preferRelativeResize="0"/>
          <p:nvPr/>
        </p:nvPicPr>
        <p:blipFill rotWithShape="1">
          <a:blip r:embed="rId3">
            <a:alphaModFix/>
          </a:blip>
          <a:srcRect b="1595" l="6628" r="2939" t="3446"/>
          <a:stretch/>
        </p:blipFill>
        <p:spPr>
          <a:xfrm>
            <a:off x="1014625" y="1059975"/>
            <a:ext cx="2784725" cy="3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1"/>
          <p:cNvSpPr txBox="1"/>
          <p:nvPr/>
        </p:nvSpPr>
        <p:spPr>
          <a:xfrm>
            <a:off x="4995750" y="2852088"/>
            <a:ext cx="233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1848 BTU/h Peak Load</a:t>
            </a:r>
            <a:endParaRPr b="1" sz="1200"/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1"/>
          <p:cNvSpPr txBox="1"/>
          <p:nvPr/>
        </p:nvSpPr>
        <p:spPr>
          <a:xfrm>
            <a:off x="1014625" y="4690675"/>
            <a:ext cx="291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Figure 9: Simulation results for example room 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 of Project Success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75" y="960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	</a:t>
            </a:r>
            <a:endParaRPr/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561" y="960900"/>
            <a:ext cx="6076225" cy="37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3532900" y="4663225"/>
            <a:ext cx="327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Figure 2: </a:t>
            </a:r>
            <a:r>
              <a:rPr lang="en" sz="1000">
                <a:solidFill>
                  <a:schemeClr val="dk1"/>
                </a:solidFill>
              </a:rPr>
              <a:t>UN Sustainable Development Goals (SDG)</a:t>
            </a:r>
            <a:endParaRPr sz="100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Methods </a:t>
            </a:r>
            <a:endParaRPr/>
          </a:p>
        </p:txBody>
      </p:sp>
      <p:sp>
        <p:nvSpPr>
          <p:cNvPr id="350" name="Google Shape;350;p42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Simulation and RTS comparison</a:t>
            </a:r>
            <a:endParaRPr b="1" sz="1300"/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Room being compared is VA 035.3</a:t>
            </a:r>
            <a:endParaRPr b="1" sz="1300"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42"/>
          <p:cNvSpPr txBox="1"/>
          <p:nvPr/>
        </p:nvSpPr>
        <p:spPr>
          <a:xfrm>
            <a:off x="701100" y="32706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%Error = (1848-1699)/1848*100 = 8%</a:t>
            </a:r>
            <a:endParaRPr/>
          </a:p>
        </p:txBody>
      </p:sp>
      <p:sp>
        <p:nvSpPr>
          <p:cNvPr id="353" name="Google Shape;353;p42"/>
          <p:cNvSpPr txBox="1"/>
          <p:nvPr/>
        </p:nvSpPr>
        <p:spPr>
          <a:xfrm>
            <a:off x="701100" y="1688200"/>
            <a:ext cx="216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RTS peak cooling load = 1699 BTU/h</a:t>
            </a:r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701100" y="2479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Simulation peak cooling load = </a:t>
            </a:r>
            <a:r>
              <a:rPr lang="en">
                <a:solidFill>
                  <a:schemeClr val="dk1"/>
                </a:solidFill>
              </a:rPr>
              <a:t>1848 BTU/h</a:t>
            </a:r>
            <a:endParaRPr/>
          </a:p>
        </p:txBody>
      </p:sp>
      <p:pic>
        <p:nvPicPr>
          <p:cNvPr id="355" name="Google Shape;3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636" y="1688200"/>
            <a:ext cx="2972873" cy="24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3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362" name="Google Shape;362;p43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For our project we didn't have to incorporate budget because our project is based on simulation and manual calculations </a:t>
            </a:r>
            <a:endParaRPr sz="1600"/>
          </a:p>
        </p:txBody>
      </p:sp>
      <p:sp>
        <p:nvSpPr>
          <p:cNvPr id="363" name="Google Shape;36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4" name="Google Shape;3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</a:t>
            </a:r>
            <a:endParaRPr/>
          </a:p>
        </p:txBody>
      </p:sp>
      <p:sp>
        <p:nvSpPr>
          <p:cNvPr id="370" name="Google Shape;370;p44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Remaining Assignments</a:t>
            </a:r>
            <a:endParaRPr b="1"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Poster 4/19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Final Design Document 4/25</a:t>
            </a:r>
            <a:endParaRPr sz="1200"/>
          </a:p>
        </p:txBody>
      </p:sp>
      <p:sp>
        <p:nvSpPr>
          <p:cNvPr id="371" name="Google Shape;37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2" name="Google Shape;3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</a:t>
            </a:r>
            <a:endParaRPr/>
          </a:p>
        </p:txBody>
      </p:sp>
      <p:sp>
        <p:nvSpPr>
          <p:cNvPr id="378" name="Google Shape;378;p45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The objectives previously mentioned will be met by:</a:t>
            </a:r>
            <a:endParaRPr sz="1400"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Gaining a stronger foundation in testing methods and analysis.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</a:t>
            </a:r>
            <a:r>
              <a:rPr lang="en" sz="1400"/>
              <a:t>pportunities</a:t>
            </a:r>
            <a:r>
              <a:rPr lang="en" sz="1400"/>
              <a:t> to develop solutions by identifying theoretical and practical applications.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Developing and/or utilizing an established form of testing that will provide a measurable to compare data. 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Discovering n</a:t>
            </a:r>
            <a:r>
              <a:rPr lang="en" sz="1400"/>
              <a:t>ecessary</a:t>
            </a:r>
            <a:r>
              <a:rPr lang="en" sz="1400"/>
              <a:t> adjustments to be made as well as factors to be considered in the design and implementation of choosing materials that will meet specifications. 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" name="Google Shape;3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ASHRAE STANDARDS </a:t>
            </a:r>
            <a:endParaRPr/>
          </a:p>
        </p:txBody>
      </p:sp>
      <p:sp>
        <p:nvSpPr>
          <p:cNvPr id="386" name="Google Shape;386;p46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ANSI/ ASHRAE/IESNA Standard 90.1</a:t>
            </a:r>
            <a:endParaRPr sz="1200"/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This standard provides the minimum requirements for energy-efficient design of most buildings, except low-rise residential buildings. 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rgbClr val="FFFFFF"/>
                </a:highlight>
              </a:rPr>
              <a:t>ASHRAE 55 </a:t>
            </a:r>
            <a:endParaRPr sz="1200"/>
          </a:p>
          <a:p>
            <a:pPr indent="-304800" lvl="1" marL="9144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ASHRAE defines comfort in the Thermal Environmental Conditions for Human Occupancy Standards, “The environment that provides mental satisfaction for the occupants”. Thermal Comfort is a key factor in the design process of HVAC Systems. As such, thermal comfort is analyzed separately for each system. Comparatively speaking, a person sitting on a desk generates about 400 BTU/Hour; whereas, a single light bulb produces approximately 340 BTU/Hour.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ASHRAE Standard 55 specifies conditions for acceptable thermal environments and is intended for use in design, operation, and commissioning of buildings and other occupied spaces.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00"/>
          </a:p>
        </p:txBody>
      </p:sp>
      <p:sp>
        <p:nvSpPr>
          <p:cNvPr id="387" name="Google Shape;38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7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 sz="2500"/>
          </a:p>
        </p:txBody>
      </p:sp>
      <p:sp>
        <p:nvSpPr>
          <p:cNvPr id="394" name="Google Shape;394;p47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ASHRAE. (2019). The Standards for Ventilation and Indoor Air Quality.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Trane. (2021). Trace 3D Plus. https://www.trane.com/commercial/north-america/us/en/products-systems/design-and-analysis-tools/trane-design-tools/trace-3d-plus.html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Bahatia, A. (2012). HVAC Design Overview of Variable AirVolume Systems. PDH Online. https://pdhonline.com/courses/m252/m252content.pdf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Weatherspark.com. (n.d). ( Sydney Climate, Weather By Month, Average Temperature (Australia) - Weather Spark, weatherspark.com/y/144544/Average-Weather-in-Sydney-Australia-Year-Round#Figures-ObservedWeather. 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Ajay N Bhagwat, S. N. (2015). Review Paper on Energy Efficiency Technologies for Heating , Ventilation and Air Conditioning (HVAC). International Journal of Scientific and Engineering Research, 6(12).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Arsha Viswambharan, S. K. (2014). Sustainable HVAC Systems in Commercial And Residential Buildings. International Journal of Scientific and Research Publications, 4(4).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EPA. (2021, October). Heating, Ventilation and Air-Conditioning Systems, Part of Indoor Air Quality Design Tools for Schools. Retrieved from https://www.epa.gov/iaq-schools/heating-ventilation-and-air-conditioning-systems-part-indoor-air-quality-design-tools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Howell, R. H. (2017). Principles OF HEATING VENTILATING &amp; AIR CONDITIONING. (8th, Ed.)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●"/>
            </a:pPr>
            <a:r>
              <a:rPr lang="en" sz="1000"/>
              <a:t>Junjing Yang, H. J. (2018, September). Energy Efficient HVAC Systems.</a:t>
            </a:r>
            <a:endParaRPr sz="1000"/>
          </a:p>
        </p:txBody>
      </p:sp>
      <p:sp>
        <p:nvSpPr>
          <p:cNvPr id="395" name="Google Shape;395;p47"/>
          <p:cNvSpPr txBox="1"/>
          <p:nvPr>
            <p:ph idx="12" type="sldNum"/>
          </p:nvPr>
        </p:nvSpPr>
        <p:spPr>
          <a:xfrm>
            <a:off x="84646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47"/>
          <p:cNvSpPr txBox="1"/>
          <p:nvPr/>
        </p:nvSpPr>
        <p:spPr>
          <a:xfrm>
            <a:off x="9796475" y="560600"/>
            <a:ext cx="9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Related SDG’s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SDG 3: Good Health and Wellbeing</a:t>
            </a:r>
            <a:endParaRPr b="1" sz="1200"/>
          </a:p>
          <a:p>
            <a:pPr indent="-304800" lvl="1" marL="9144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Quality HVAC systems can reduce the spread of COVID 19 and filter the air from harmful particulates.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SDG 9: Industry Innovation and </a:t>
            </a:r>
            <a:r>
              <a:rPr b="1" lang="en" sz="1200"/>
              <a:t>Infrastructure</a:t>
            </a:r>
            <a:endParaRPr b="1" sz="1200"/>
          </a:p>
          <a:p>
            <a:pPr indent="-304800" lvl="1" marL="9144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This building will provide jobs and further technological development in Australia.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SDG 11: Sustainable Cities and Communities</a:t>
            </a:r>
            <a:endParaRPr b="1" sz="1200"/>
          </a:p>
          <a:p>
            <a:pPr indent="-304800" lvl="1" marL="9144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The number of people living in cities is expected to rise and those people are going to need ventilation and air conditioning.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SDG 13: Climate Action</a:t>
            </a:r>
            <a:endParaRPr b="1" sz="1200"/>
          </a:p>
          <a:p>
            <a:pPr indent="-304800" lvl="1" marL="9144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In the United States almost 35% of CO</a:t>
            </a:r>
            <a:r>
              <a:rPr baseline="-25000" lang="en" sz="1200">
                <a:solidFill>
                  <a:schemeClr val="dk1"/>
                </a:solidFill>
              </a:rPr>
              <a:t>2</a:t>
            </a:r>
            <a:r>
              <a:rPr lang="en" sz="1200">
                <a:solidFill>
                  <a:schemeClr val="dk1"/>
                </a:solidFill>
              </a:rPr>
              <a:t> emissions are linked to HVAC systems.</a:t>
            </a:r>
            <a:endParaRPr sz="1200">
              <a:solidFill>
                <a:schemeClr val="dk1"/>
              </a:solidFill>
            </a:endParaRPr>
          </a:p>
          <a:p>
            <a:pPr indent="-291465" lvl="1" marL="9144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990"/>
              <a:buChar char="○"/>
            </a:pPr>
            <a:r>
              <a:rPr lang="en" sz="1200">
                <a:solidFill>
                  <a:schemeClr val="dk1"/>
                </a:solidFill>
              </a:rPr>
              <a:t>Designing</a:t>
            </a:r>
            <a:r>
              <a:rPr lang="en" sz="1200">
                <a:solidFill>
                  <a:schemeClr val="dk1"/>
                </a:solidFill>
              </a:rPr>
              <a:t> energy efficient HVAC systems is crucial to reducing greenhouse gas emissions.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75" y="0"/>
            <a:ext cx="91440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75" y="491700"/>
            <a:ext cx="9144000" cy="4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5" name="Google Shape;95;p17"/>
          <p:cNvGraphicFramePr/>
          <p:nvPr/>
        </p:nvGraphicFramePr>
        <p:xfrm>
          <a:off x="1667438" y="94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{A90DC9A4-0EBD-4E16-BF74-233555C7C97F}</a:tableStyleId>
              </a:tblPr>
              <a:tblGrid>
                <a:gridCol w="691725"/>
                <a:gridCol w="1023475"/>
                <a:gridCol w="1023475"/>
                <a:gridCol w="1023475"/>
                <a:gridCol w="1023475"/>
                <a:gridCol w="1023475"/>
              </a:tblGrid>
              <a:tr h="44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Number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Requirement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Priority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Metric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Target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Justification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Thermal comfort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Not </a:t>
                      </a:r>
                      <a:r>
                        <a:rPr lang="en" sz="1000"/>
                        <a:t>negotiable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Predicted mean vote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80% feel comfortable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Owner requirements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70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Indoor air quality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Not negotiable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Presence</a:t>
                      </a:r>
                      <a:r>
                        <a:rPr lang="en" sz="1000"/>
                        <a:t> of harmful particulates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Less than 0.3 mg per m</a:t>
                      </a:r>
                      <a:r>
                        <a:rPr baseline="30000" lang="en" sz="1000"/>
                        <a:t>3 </a:t>
                      </a:r>
                      <a:r>
                        <a:rPr lang="en" sz="1000"/>
                        <a:t>of air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Owner requirements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Noise Level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Not negotiable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Decibels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Max 85 but should be~40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Australian standards*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Efficiency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Not negotiable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Output electricity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Greater than 20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Owner requirements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Heating and cooling loads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Not negotiable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Temperature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Heating 65 F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Cooling 72 F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Owner requirements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51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Energy Use Intensity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Negotiable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kBTU/year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Minimum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Owner requirements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6" name="Google Shape;96;p17"/>
          <p:cNvSpPr txBox="1"/>
          <p:nvPr/>
        </p:nvSpPr>
        <p:spPr>
          <a:xfrm>
            <a:off x="1861075" y="4805825"/>
            <a:ext cx="67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 Australian Government National Occupational Health and Safety Commission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link</a:t>
            </a:r>
            <a:endParaRPr sz="120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1667450" y="609850"/>
            <a:ext cx="244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Table 1: Functional Requirements</a:t>
            </a:r>
            <a:endParaRPr sz="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75" y="0"/>
            <a:ext cx="91440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Constraints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75" y="491700"/>
            <a:ext cx="9144000" cy="47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 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6" name="Google Shape;106;p18"/>
          <p:cNvGraphicFramePr/>
          <p:nvPr/>
        </p:nvGraphicFramePr>
        <p:xfrm>
          <a:off x="1150575" y="1206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{A90DC9A4-0EBD-4E16-BF74-233555C7C97F}</a:tableStyleId>
              </a:tblPr>
              <a:tblGrid>
                <a:gridCol w="814850"/>
                <a:gridCol w="1205625"/>
                <a:gridCol w="1205625"/>
                <a:gridCol w="1205625"/>
                <a:gridCol w="1205625"/>
                <a:gridCol w="1205625"/>
              </a:tblGrid>
              <a:tr h="54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Number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Requirement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Priority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Metric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Target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Justification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4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Cost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Not negotiable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Maximum $15 million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Owner requirements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4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Location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Not negotiable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 map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Sydney Australia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Owner requirements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4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Type of floor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Not 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negotiable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Type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Poured </a:t>
                      </a:r>
                      <a:r>
                        <a:rPr lang="en" sz="1000"/>
                        <a:t>concrete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Owner requirements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4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Type of walls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Not 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negotiable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Type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Masonry walls 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Owner requirements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4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Synergy with surroundings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egotiable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Appearance</a:t>
                      </a:r>
                      <a:r>
                        <a:rPr lang="en" sz="1000"/>
                        <a:t> and impact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Complies with the surroundings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Owner requirements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8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Life cycle function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Not n</a:t>
                      </a:r>
                      <a:r>
                        <a:rPr lang="en" sz="1000"/>
                        <a:t>egotiable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Functional time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Components must perform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Owner requirements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1150575" y="903975"/>
            <a:ext cx="204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Table 2: Design Constraints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Solutions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848500" y="915300"/>
            <a:ext cx="4695000" cy="3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Variable Air Volume (VAV) System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Air flow rate regulated independently at each heating zone.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This allows for room temperature variation depending on the needs of a space.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Constant Air Volume (CAV) System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Constant air volume systems pump air around the building but doesn’t bring in fresh air from outside.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They aren’t able to control the air temperature independently for each room.</a:t>
            </a:r>
            <a:endParaRPr sz="1200"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6949" y="2978600"/>
            <a:ext cx="2235851" cy="158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 rotWithShape="1">
          <a:blip r:embed="rId4">
            <a:alphaModFix/>
          </a:blip>
          <a:srcRect b="0" l="0" r="0" t="-3852"/>
          <a:stretch/>
        </p:blipFill>
        <p:spPr>
          <a:xfrm>
            <a:off x="5886484" y="1093950"/>
            <a:ext cx="2866316" cy="17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5486350" y="3666213"/>
            <a:ext cx="167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Figure 3: VAV system</a:t>
            </a:r>
            <a:endParaRPr sz="1000"/>
          </a:p>
        </p:txBody>
      </p:sp>
      <p:sp>
        <p:nvSpPr>
          <p:cNvPr id="120" name="Google Shape;120;p19"/>
          <p:cNvSpPr txBox="1"/>
          <p:nvPr/>
        </p:nvSpPr>
        <p:spPr>
          <a:xfrm>
            <a:off x="6914275" y="4550850"/>
            <a:ext cx="14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Figure 4: CAV system</a:t>
            </a:r>
            <a:r>
              <a:rPr lang="en"/>
              <a:t> </a:t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an HVAC System Work?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4800"/>
              <a:t>Heat Pump</a:t>
            </a:r>
            <a:endParaRPr b="1" sz="4800"/>
          </a:p>
          <a:p>
            <a:pPr indent="-304800" lvl="1" marL="9144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4800">
                <a:solidFill>
                  <a:schemeClr val="dk1"/>
                </a:solidFill>
              </a:rPr>
              <a:t>The heat pump is a device that pumps heat from one location to another. Like an air conditioner.</a:t>
            </a:r>
            <a:endParaRPr sz="48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b="1" lang="en" sz="4800"/>
              <a:t>VAV (Variable Air Volume)</a:t>
            </a:r>
            <a:endParaRPr b="1" sz="4800"/>
          </a:p>
          <a:p>
            <a:pPr indent="-304800" lvl="1" marL="9144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4800">
                <a:solidFill>
                  <a:schemeClr val="dk1"/>
                </a:solidFill>
              </a:rPr>
              <a:t>VAV system regulates how much air is pumped into each room. By changing the rate of air flow you can modulate temperature.</a:t>
            </a:r>
            <a:endParaRPr sz="4800">
              <a:solidFill>
                <a:schemeClr val="dk1"/>
              </a:solidFill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4800">
                <a:solidFill>
                  <a:schemeClr val="dk1"/>
                </a:solidFill>
              </a:rPr>
              <a:t>Air flow is regulated with Fan Terminal Units (FTU)s placed in each temperature zone.</a:t>
            </a:r>
            <a:endParaRPr sz="48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b="1" lang="en" sz="4800"/>
              <a:t>Filters and Ductwork</a:t>
            </a:r>
            <a:endParaRPr b="1" sz="4800"/>
          </a:p>
          <a:p>
            <a:pPr indent="-304800" lvl="1" marL="9144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4800">
                <a:solidFill>
                  <a:schemeClr val="dk1"/>
                </a:solidFill>
              </a:rPr>
              <a:t>Fairly self </a:t>
            </a:r>
            <a:r>
              <a:rPr lang="en" sz="4800">
                <a:solidFill>
                  <a:schemeClr val="dk1"/>
                </a:solidFill>
              </a:rPr>
              <a:t>explanatory, these provide a pathway for the air to flow throughout the building and remove air pollution.</a:t>
            </a:r>
            <a:endParaRPr sz="48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b="1" lang="en" sz="4800"/>
              <a:t>Furnace or Other Heating Unit</a:t>
            </a:r>
            <a:endParaRPr b="1" sz="4800"/>
          </a:p>
          <a:p>
            <a:pPr indent="-304800" lvl="1" marL="9144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4800">
                <a:solidFill>
                  <a:schemeClr val="dk1"/>
                </a:solidFill>
              </a:rPr>
              <a:t>Sometimes this is not necessary depending on the efficiency of the heat pump. </a:t>
            </a:r>
            <a:endParaRPr sz="4800">
              <a:solidFill>
                <a:schemeClr val="dk1"/>
              </a:solidFill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4800">
                <a:solidFill>
                  <a:schemeClr val="dk1"/>
                </a:solidFill>
              </a:rPr>
              <a:t>This can be fueled by either electrical or gas.</a:t>
            </a:r>
            <a:endParaRPr sz="4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5" y="0"/>
            <a:ext cx="9144000" cy="9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RTS Hand Calculations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150" y="960900"/>
            <a:ext cx="9144000" cy="41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-3344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50"/>
              <a:t>The RTS procedure is used for calculating the heating and cooling loads inside a building.</a:t>
            </a:r>
            <a:endParaRPr sz="2150"/>
          </a:p>
          <a:p>
            <a:pPr indent="-3344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50"/>
              <a:t>The steps for using the RTS procedure are…</a:t>
            </a:r>
            <a:endParaRPr sz="2150"/>
          </a:p>
          <a:p>
            <a:pPr indent="-3344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150">
                <a:solidFill>
                  <a:schemeClr val="dk1"/>
                </a:solidFill>
              </a:rPr>
              <a:t>Calculate solar intensities for each exterior surface.</a:t>
            </a:r>
            <a:endParaRPr sz="2150">
              <a:solidFill>
                <a:schemeClr val="dk1"/>
              </a:solidFill>
            </a:endParaRPr>
          </a:p>
          <a:p>
            <a:pPr indent="-3344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150">
                <a:solidFill>
                  <a:schemeClr val="dk1"/>
                </a:solidFill>
              </a:rPr>
              <a:t>Calculate Sol-Air temperature for each hour.</a:t>
            </a:r>
            <a:endParaRPr sz="2150">
              <a:solidFill>
                <a:schemeClr val="dk1"/>
              </a:solidFill>
            </a:endParaRPr>
          </a:p>
          <a:p>
            <a:pPr indent="-3344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150">
                <a:solidFill>
                  <a:schemeClr val="dk1"/>
                </a:solidFill>
              </a:rPr>
              <a:t>Determine lighting, equipment and occupant heat gains.</a:t>
            </a:r>
            <a:endParaRPr sz="2150">
              <a:solidFill>
                <a:schemeClr val="dk1"/>
              </a:solidFill>
            </a:endParaRPr>
          </a:p>
          <a:p>
            <a:pPr indent="-3344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150">
                <a:solidFill>
                  <a:schemeClr val="dk1"/>
                </a:solidFill>
              </a:rPr>
              <a:t>Calculate solar and conductive heat gain through each window.</a:t>
            </a:r>
            <a:endParaRPr sz="2150">
              <a:solidFill>
                <a:schemeClr val="dk1"/>
              </a:solidFill>
            </a:endParaRPr>
          </a:p>
          <a:p>
            <a:pPr indent="-3344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150">
                <a:solidFill>
                  <a:schemeClr val="dk1"/>
                </a:solidFill>
              </a:rPr>
              <a:t>Calculate solar heat gain and conductive heat gain for each wall.</a:t>
            </a:r>
            <a:endParaRPr sz="2150">
              <a:solidFill>
                <a:schemeClr val="dk1"/>
              </a:solidFill>
            </a:endParaRPr>
          </a:p>
          <a:p>
            <a:pPr indent="-3344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150">
                <a:solidFill>
                  <a:schemeClr val="dk1"/>
                </a:solidFill>
              </a:rPr>
              <a:t>Split heat gains into radiant and convective portions.</a:t>
            </a:r>
            <a:endParaRPr sz="2150">
              <a:solidFill>
                <a:schemeClr val="dk1"/>
              </a:solidFill>
            </a:endParaRPr>
          </a:p>
          <a:p>
            <a:pPr indent="-3344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150">
                <a:solidFill>
                  <a:schemeClr val="dk1"/>
                </a:solidFill>
              </a:rPr>
              <a:t>Add a delay for each radiant heat gain.</a:t>
            </a:r>
            <a:endParaRPr sz="2150">
              <a:solidFill>
                <a:schemeClr val="dk1"/>
              </a:solidFill>
            </a:endParaRPr>
          </a:p>
          <a:p>
            <a:pPr indent="-3344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150">
                <a:solidFill>
                  <a:schemeClr val="dk1"/>
                </a:solidFill>
              </a:rPr>
              <a:t>Sum the radiant and convective portions back together to get the hourly cooling load.</a:t>
            </a:r>
            <a:endParaRPr sz="21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6513"/>
            <a:ext cx="548700" cy="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